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70" r:id="rId3"/>
    <p:sldId id="259" r:id="rId4"/>
    <p:sldId id="264" r:id="rId5"/>
    <p:sldId id="260" r:id="rId6"/>
    <p:sldId id="265" r:id="rId7"/>
    <p:sldId id="261" r:id="rId8"/>
    <p:sldId id="266" r:id="rId9"/>
    <p:sldId id="271" r:id="rId10"/>
    <p:sldId id="26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328E9"/>
    <a:srgbClr val="1D4EE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294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54214-07B1-4B91-88DA-52FB3AD04D6D}" type="datetimeFigureOut">
              <a:rPr lang="en-US" smtClean="0"/>
              <a:pPr/>
              <a:t>5/8/2009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8C11D-E906-4CAC-A262-AD3928A6A8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54214-07B1-4B91-88DA-52FB3AD04D6D}" type="datetimeFigureOut">
              <a:rPr lang="en-US" smtClean="0"/>
              <a:pPr/>
              <a:t>5/8/2009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8C11D-E906-4CAC-A262-AD3928A6A8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54214-07B1-4B91-88DA-52FB3AD04D6D}" type="datetimeFigureOut">
              <a:rPr lang="en-US" smtClean="0"/>
              <a:pPr/>
              <a:t>5/8/2009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8C11D-E906-4CAC-A262-AD3928A6A8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54214-07B1-4B91-88DA-52FB3AD04D6D}" type="datetimeFigureOut">
              <a:rPr lang="en-US" smtClean="0"/>
              <a:pPr/>
              <a:t>5/8/2009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8C11D-E906-4CAC-A262-AD3928A6A8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54214-07B1-4B91-88DA-52FB3AD04D6D}" type="datetimeFigureOut">
              <a:rPr lang="en-US" smtClean="0"/>
              <a:pPr/>
              <a:t>5/8/2009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8C11D-E906-4CAC-A262-AD3928A6A8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54214-07B1-4B91-88DA-52FB3AD04D6D}" type="datetimeFigureOut">
              <a:rPr lang="en-US" smtClean="0"/>
              <a:pPr/>
              <a:t>5/8/2009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8C11D-E906-4CAC-A262-AD3928A6A8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54214-07B1-4B91-88DA-52FB3AD04D6D}" type="datetimeFigureOut">
              <a:rPr lang="en-US" smtClean="0"/>
              <a:pPr/>
              <a:t>5/8/2009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8C11D-E906-4CAC-A262-AD3928A6A8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54214-07B1-4B91-88DA-52FB3AD04D6D}" type="datetimeFigureOut">
              <a:rPr lang="en-US" smtClean="0"/>
              <a:pPr/>
              <a:t>5/8/2009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8C11D-E906-4CAC-A262-AD3928A6A8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54214-07B1-4B91-88DA-52FB3AD04D6D}" type="datetimeFigureOut">
              <a:rPr lang="en-US" smtClean="0"/>
              <a:pPr/>
              <a:t>5/8/2009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8C11D-E906-4CAC-A262-AD3928A6A8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54214-07B1-4B91-88DA-52FB3AD04D6D}" type="datetimeFigureOut">
              <a:rPr lang="en-US" smtClean="0"/>
              <a:pPr/>
              <a:t>5/8/2009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8C11D-E906-4CAC-A262-AD3928A6A8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54214-07B1-4B91-88DA-52FB3AD04D6D}" type="datetimeFigureOut">
              <a:rPr lang="en-US" smtClean="0"/>
              <a:pPr/>
              <a:t>5/8/2009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8C11D-E906-4CAC-A262-AD3928A6A8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D54214-07B1-4B91-88DA-52FB3AD04D6D}" type="datetimeFigureOut">
              <a:rPr lang="en-US" smtClean="0"/>
              <a:pPr/>
              <a:t>5/8/2009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18C11D-E906-4CAC-A262-AD3928A6A8C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2.bin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3" Type="http://schemas.openxmlformats.org/officeDocument/2006/relationships/image" Target="../media/image10.png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3.bin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3" Type="http://schemas.openxmlformats.org/officeDocument/2006/relationships/image" Target="../media/image10.png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6.bin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rchsbowman.wordpress.com/2008/09/16/statistics-notes-&#8212;-interpreting-standard-deviation-&#8212;-the-empirical-rule-68-95-997-rule/" TargetMode="External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33500" y="1038225"/>
            <a:ext cx="6324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The 68%, 95%, or 99.7% Rule</a:t>
            </a:r>
          </a:p>
          <a:p>
            <a:pPr algn="ctr"/>
            <a:r>
              <a:rPr lang="en-US" sz="4000" dirty="0"/>
              <a:t>o</a:t>
            </a:r>
            <a:r>
              <a:rPr lang="en-US" sz="4000" dirty="0" smtClean="0"/>
              <a:t>r</a:t>
            </a:r>
          </a:p>
          <a:p>
            <a:pPr algn="ctr"/>
            <a:r>
              <a:rPr lang="en-US" sz="4000" dirty="0" smtClean="0"/>
              <a:t>The Empirical Rule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0" y="1413808"/>
            <a:ext cx="6324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The 68%, 95%, or 99.7% Rule</a:t>
            </a:r>
          </a:p>
          <a:p>
            <a:pPr algn="ctr"/>
            <a:r>
              <a:rPr lang="en-US" sz="4000" dirty="0"/>
              <a:t>o</a:t>
            </a:r>
            <a:r>
              <a:rPr lang="en-US" sz="4000" dirty="0" smtClean="0"/>
              <a:t>r</a:t>
            </a:r>
          </a:p>
          <a:p>
            <a:pPr algn="ctr"/>
            <a:r>
              <a:rPr lang="en-US" sz="4000" dirty="0" smtClean="0"/>
              <a:t>The Empirical Rule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9125" y="990600"/>
            <a:ext cx="7772400" cy="1470025"/>
          </a:xfrm>
        </p:spPr>
        <p:txBody>
          <a:bodyPr/>
          <a:lstStyle/>
          <a:p>
            <a:r>
              <a:rPr lang="en-US" sz="4000" dirty="0" smtClean="0"/>
              <a:t>The 68%, 95%, or 99.7% Rule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1905000"/>
            <a:ext cx="8153400" cy="1752600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For a data set that is normally distributed: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  <a:sym typeface="Symbol"/>
              </a:rPr>
              <a:t>68%    of the data falls within 1 standard </a:t>
            </a:r>
            <a:r>
              <a:rPr lang="en-US" smtClean="0">
                <a:solidFill>
                  <a:schemeClr val="tx1"/>
                </a:solidFill>
                <a:sym typeface="Symbol"/>
              </a:rPr>
              <a:t>deviation  of </a:t>
            </a:r>
            <a:r>
              <a:rPr lang="en-US" dirty="0" smtClean="0">
                <a:solidFill>
                  <a:schemeClr val="tx1"/>
                </a:solidFill>
                <a:sym typeface="Symbol"/>
              </a:rPr>
              <a:t>the mean</a:t>
            </a:r>
            <a:endParaRPr lang="en-US" dirty="0">
              <a:solidFill>
                <a:schemeClr val="tx1"/>
              </a:solidFill>
              <a:sym typeface="Symbol"/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  <a:sym typeface="Symbol"/>
              </a:rPr>
              <a:t>95%    of the data falls within 2 standard deviations of the mean</a:t>
            </a:r>
            <a:endParaRPr lang="en-US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  <a:sym typeface="Symbol"/>
              </a:rPr>
              <a:t>99.7% of the data falls within 3 standard deviations of the mean</a:t>
            </a:r>
            <a:endParaRPr lang="en-US" dirty="0" smtClean="0">
              <a:solidFill>
                <a:schemeClr val="tx1"/>
              </a:solidFill>
            </a:endParaRPr>
          </a:p>
          <a:p>
            <a:pPr algn="l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71600" y="533400"/>
            <a:ext cx="6538912" cy="41006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7" name="Straight Arrow Connector 16"/>
          <p:cNvCxnSpPr/>
          <p:nvPr/>
        </p:nvCxnSpPr>
        <p:spPr>
          <a:xfrm rot="5400000" flipH="1" flipV="1">
            <a:off x="4475162" y="4684712"/>
            <a:ext cx="304799" cy="3176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5400000" flipH="1" flipV="1">
            <a:off x="5065712" y="4675187"/>
            <a:ext cx="304799" cy="3176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5400000" flipH="1" flipV="1">
            <a:off x="3922712" y="4675187"/>
            <a:ext cx="304799" cy="3176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6019800" y="1143000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68%</a:t>
            </a:r>
            <a:endParaRPr lang="en-US" sz="2800" dirty="0"/>
          </a:p>
        </p:txBody>
      </p:sp>
      <p:cxnSp>
        <p:nvCxnSpPr>
          <p:cNvPr id="26" name="Straight Arrow Connector 25"/>
          <p:cNvCxnSpPr/>
          <p:nvPr/>
        </p:nvCxnSpPr>
        <p:spPr>
          <a:xfrm rot="10800000" flipV="1">
            <a:off x="4648200" y="1447800"/>
            <a:ext cx="1295400" cy="1109990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3785591" y="4886325"/>
          <a:ext cx="562571" cy="333375"/>
        </p:xfrm>
        <a:graphic>
          <a:graphicData uri="http://schemas.openxmlformats.org/presentationml/2006/ole">
            <p:oleObj spid="_x0000_s1029" name="Equation" r:id="rId4" imgW="342720" imgH="203040" progId="Equation.DSMT4">
              <p:embed/>
            </p:oleObj>
          </a:graphicData>
        </a:graphic>
      </p:graphicFrame>
      <p:graphicFrame>
        <p:nvGraphicFramePr>
          <p:cNvPr id="1030" name="Object 6"/>
          <p:cNvGraphicFramePr>
            <a:graphicFrameLocks noChangeAspect="1"/>
          </p:cNvGraphicFramePr>
          <p:nvPr/>
        </p:nvGraphicFramePr>
        <p:xfrm>
          <a:off x="4953000" y="4876800"/>
          <a:ext cx="561975" cy="333375"/>
        </p:xfrm>
        <a:graphic>
          <a:graphicData uri="http://schemas.openxmlformats.org/presentationml/2006/ole">
            <p:oleObj spid="_x0000_s1030" name="Equation" r:id="rId5" imgW="342720" imgH="203040" progId="Equation.DSMT4">
              <p:embed/>
            </p:oleObj>
          </a:graphicData>
        </a:graphic>
      </p:graphicFrame>
      <p:graphicFrame>
        <p:nvGraphicFramePr>
          <p:cNvPr id="1031" name="Object 7"/>
          <p:cNvGraphicFramePr>
            <a:graphicFrameLocks noChangeAspect="1"/>
          </p:cNvGraphicFramePr>
          <p:nvPr/>
        </p:nvGraphicFramePr>
        <p:xfrm>
          <a:off x="4524375" y="4876800"/>
          <a:ext cx="292100" cy="333375"/>
        </p:xfrm>
        <a:graphic>
          <a:graphicData uri="http://schemas.openxmlformats.org/presentationml/2006/ole">
            <p:oleObj spid="_x0000_s1031" name="Equation" r:id="rId6" imgW="177480" imgH="203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71600" y="533400"/>
            <a:ext cx="6538912" cy="41006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7" name="Straight Arrow Connector 16"/>
          <p:cNvCxnSpPr/>
          <p:nvPr/>
        </p:nvCxnSpPr>
        <p:spPr>
          <a:xfrm rot="5400000" flipH="1" flipV="1">
            <a:off x="4475162" y="4684712"/>
            <a:ext cx="304799" cy="3176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5400000" flipH="1" flipV="1">
            <a:off x="5065712" y="4675187"/>
            <a:ext cx="304799" cy="3176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5400000" flipH="1" flipV="1">
            <a:off x="3922712" y="4675187"/>
            <a:ext cx="304799" cy="3176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6019800" y="1143000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34%</a:t>
            </a:r>
            <a:endParaRPr lang="en-US" sz="2800" dirty="0"/>
          </a:p>
        </p:txBody>
      </p:sp>
      <p:cxnSp>
        <p:nvCxnSpPr>
          <p:cNvPr id="26" name="Straight Arrow Connector 25"/>
          <p:cNvCxnSpPr/>
          <p:nvPr/>
        </p:nvCxnSpPr>
        <p:spPr>
          <a:xfrm rot="5400000">
            <a:off x="4943476" y="1447800"/>
            <a:ext cx="1152525" cy="1133475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 flipH="1" flipV="1">
            <a:off x="2681288" y="2538413"/>
            <a:ext cx="3914775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209800" y="1143000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34%</a:t>
            </a:r>
            <a:endParaRPr lang="en-US" sz="2800" dirty="0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3009901" y="1457326"/>
            <a:ext cx="1362074" cy="1162052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196" name="Object 4"/>
          <p:cNvGraphicFramePr>
            <a:graphicFrameLocks noChangeAspect="1"/>
          </p:cNvGraphicFramePr>
          <p:nvPr/>
        </p:nvGraphicFramePr>
        <p:xfrm>
          <a:off x="3786188" y="4886325"/>
          <a:ext cx="561975" cy="333375"/>
        </p:xfrm>
        <a:graphic>
          <a:graphicData uri="http://schemas.openxmlformats.org/presentationml/2006/ole">
            <p:oleObj spid="_x0000_s8196" name="Equation" r:id="rId4" imgW="342720" imgH="203040" progId="Equation.DSMT4">
              <p:embed/>
            </p:oleObj>
          </a:graphicData>
        </a:graphic>
      </p:graphicFrame>
      <p:graphicFrame>
        <p:nvGraphicFramePr>
          <p:cNvPr id="8197" name="Object 5"/>
          <p:cNvGraphicFramePr>
            <a:graphicFrameLocks noChangeAspect="1"/>
          </p:cNvGraphicFramePr>
          <p:nvPr/>
        </p:nvGraphicFramePr>
        <p:xfrm>
          <a:off x="4953000" y="4876800"/>
          <a:ext cx="561975" cy="333375"/>
        </p:xfrm>
        <a:graphic>
          <a:graphicData uri="http://schemas.openxmlformats.org/presentationml/2006/ole">
            <p:oleObj spid="_x0000_s8197" name="Equation" r:id="rId5" imgW="342720" imgH="203040" progId="Equation.DSMT4">
              <p:embed/>
            </p:oleObj>
          </a:graphicData>
        </a:graphic>
      </p:graphicFrame>
      <p:graphicFrame>
        <p:nvGraphicFramePr>
          <p:cNvPr id="8198" name="Object 6"/>
          <p:cNvGraphicFramePr>
            <a:graphicFrameLocks noChangeAspect="1"/>
          </p:cNvGraphicFramePr>
          <p:nvPr/>
        </p:nvGraphicFramePr>
        <p:xfrm>
          <a:off x="4524375" y="4876800"/>
          <a:ext cx="292100" cy="333375"/>
        </p:xfrm>
        <a:graphic>
          <a:graphicData uri="http://schemas.openxmlformats.org/presentationml/2006/ole">
            <p:oleObj spid="_x0000_s8198" name="Equation" r:id="rId6" imgW="177480" imgH="203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71600" y="550744"/>
            <a:ext cx="6538912" cy="41165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4" name="Straight Arrow Connector 13"/>
          <p:cNvCxnSpPr/>
          <p:nvPr/>
        </p:nvCxnSpPr>
        <p:spPr>
          <a:xfrm rot="5400000" flipH="1" flipV="1">
            <a:off x="4475162" y="4675187"/>
            <a:ext cx="304799" cy="3176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5400000" flipH="1" flipV="1">
            <a:off x="5589587" y="4665662"/>
            <a:ext cx="304799" cy="3176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5400000" flipH="1" flipV="1">
            <a:off x="3389312" y="4665662"/>
            <a:ext cx="304799" cy="3176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019800" y="1143000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95%</a:t>
            </a:r>
            <a:endParaRPr lang="en-US" sz="2800" dirty="0"/>
          </a:p>
        </p:txBody>
      </p:sp>
      <p:cxnSp>
        <p:nvCxnSpPr>
          <p:cNvPr id="20" name="Straight Arrow Connector 19"/>
          <p:cNvCxnSpPr/>
          <p:nvPr/>
        </p:nvCxnSpPr>
        <p:spPr>
          <a:xfrm rot="10800000" flipV="1">
            <a:off x="4648200" y="1447800"/>
            <a:ext cx="1295400" cy="1109990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172" name="Object 4"/>
          <p:cNvGraphicFramePr>
            <a:graphicFrameLocks noChangeAspect="1"/>
          </p:cNvGraphicFramePr>
          <p:nvPr/>
        </p:nvGraphicFramePr>
        <p:xfrm>
          <a:off x="3248025" y="4886325"/>
          <a:ext cx="708025" cy="333375"/>
        </p:xfrm>
        <a:graphic>
          <a:graphicData uri="http://schemas.openxmlformats.org/presentationml/2006/ole">
            <p:oleObj spid="_x0000_s7172" name="Equation" r:id="rId4" imgW="431640" imgH="203040" progId="Equation.DSMT4">
              <p:embed/>
            </p:oleObj>
          </a:graphicData>
        </a:graphic>
      </p:graphicFrame>
      <p:graphicFrame>
        <p:nvGraphicFramePr>
          <p:cNvPr id="7173" name="Object 5"/>
          <p:cNvGraphicFramePr>
            <a:graphicFrameLocks noChangeAspect="1"/>
          </p:cNvGraphicFramePr>
          <p:nvPr/>
        </p:nvGraphicFramePr>
        <p:xfrm>
          <a:off x="5454650" y="4876800"/>
          <a:ext cx="708025" cy="333375"/>
        </p:xfrm>
        <a:graphic>
          <a:graphicData uri="http://schemas.openxmlformats.org/presentationml/2006/ole">
            <p:oleObj spid="_x0000_s7173" name="Equation" r:id="rId5" imgW="431640" imgH="203040" progId="Equation.DSMT4">
              <p:embed/>
            </p:oleObj>
          </a:graphicData>
        </a:graphic>
      </p:graphicFrame>
      <p:graphicFrame>
        <p:nvGraphicFramePr>
          <p:cNvPr id="7174" name="Object 6"/>
          <p:cNvGraphicFramePr>
            <a:graphicFrameLocks noChangeAspect="1"/>
          </p:cNvGraphicFramePr>
          <p:nvPr/>
        </p:nvGraphicFramePr>
        <p:xfrm>
          <a:off x="4524375" y="4876800"/>
          <a:ext cx="292100" cy="333375"/>
        </p:xfrm>
        <a:graphic>
          <a:graphicData uri="http://schemas.openxmlformats.org/presentationml/2006/ole">
            <p:oleObj spid="_x0000_s7174" name="Equation" r:id="rId6" imgW="177480" imgH="203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71600" y="550744"/>
            <a:ext cx="6538912" cy="41165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4" name="Straight Arrow Connector 13"/>
          <p:cNvCxnSpPr/>
          <p:nvPr/>
        </p:nvCxnSpPr>
        <p:spPr>
          <a:xfrm rot="5400000" flipH="1" flipV="1">
            <a:off x="4475162" y="4675187"/>
            <a:ext cx="304799" cy="3176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5400000" flipH="1" flipV="1">
            <a:off x="5589587" y="4665662"/>
            <a:ext cx="304799" cy="3176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5400000" flipH="1" flipV="1">
            <a:off x="3389312" y="4665662"/>
            <a:ext cx="304799" cy="3176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019800" y="1143000"/>
            <a:ext cx="121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47.5%</a:t>
            </a:r>
            <a:endParaRPr lang="en-US" sz="2800" dirty="0"/>
          </a:p>
        </p:txBody>
      </p:sp>
      <p:cxnSp>
        <p:nvCxnSpPr>
          <p:cNvPr id="11" name="Straight Arrow Connector 10"/>
          <p:cNvCxnSpPr/>
          <p:nvPr/>
        </p:nvCxnSpPr>
        <p:spPr>
          <a:xfrm rot="5400000">
            <a:off x="4943476" y="1447800"/>
            <a:ext cx="1152525" cy="1133475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 flipH="1" flipV="1">
            <a:off x="2681288" y="2538413"/>
            <a:ext cx="3914775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981200" y="1143000"/>
            <a:ext cx="114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47.5%</a:t>
            </a:r>
            <a:endParaRPr lang="en-US" sz="2800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3009901" y="1457326"/>
            <a:ext cx="1362074" cy="1162052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145" name="Object 1"/>
          <p:cNvGraphicFramePr>
            <a:graphicFrameLocks noChangeAspect="1"/>
          </p:cNvGraphicFramePr>
          <p:nvPr/>
        </p:nvGraphicFramePr>
        <p:xfrm>
          <a:off x="3248025" y="4886325"/>
          <a:ext cx="708025" cy="333375"/>
        </p:xfrm>
        <a:graphic>
          <a:graphicData uri="http://schemas.openxmlformats.org/presentationml/2006/ole">
            <p:oleObj spid="_x0000_s6145" name="Equation" r:id="rId4" imgW="431640" imgH="203040" progId="Equation.DSMT4">
              <p:embed/>
            </p:oleObj>
          </a:graphicData>
        </a:graphic>
      </p:graphicFrame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5454650" y="4876800"/>
          <a:ext cx="708025" cy="333375"/>
        </p:xfrm>
        <a:graphic>
          <a:graphicData uri="http://schemas.openxmlformats.org/presentationml/2006/ole">
            <p:oleObj spid="_x0000_s6146" name="Equation" r:id="rId5" imgW="431640" imgH="203040" progId="Equation.DSMT4">
              <p:embed/>
            </p:oleObj>
          </a:graphicData>
        </a:graphic>
      </p:graphicFrame>
      <p:graphicFrame>
        <p:nvGraphicFramePr>
          <p:cNvPr id="6147" name="Object 3"/>
          <p:cNvGraphicFramePr>
            <a:graphicFrameLocks noChangeAspect="1"/>
          </p:cNvGraphicFramePr>
          <p:nvPr/>
        </p:nvGraphicFramePr>
        <p:xfrm>
          <a:off x="4524375" y="4876800"/>
          <a:ext cx="292100" cy="333375"/>
        </p:xfrm>
        <a:graphic>
          <a:graphicData uri="http://schemas.openxmlformats.org/presentationml/2006/ole">
            <p:oleObj spid="_x0000_s6147" name="Equation" r:id="rId6" imgW="177480" imgH="203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1357313" y="534911"/>
            <a:ext cx="6538912" cy="4132339"/>
            <a:chOff x="1309688" y="534911"/>
            <a:chExt cx="6538912" cy="4132339"/>
          </a:xfrm>
        </p:grpSpPr>
        <p:pic>
          <p:nvPicPr>
            <p:cNvPr id="4098" name="Picture 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309688" y="534911"/>
              <a:ext cx="6538912" cy="41323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4099" name="Picture 3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 flipH="1">
              <a:off x="4562464" y="597137"/>
              <a:ext cx="75995" cy="3904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4100" name="Picture 4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4038600" y="2209800"/>
              <a:ext cx="759970" cy="22719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7" name="Picture 4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4467225" y="2524125"/>
              <a:ext cx="759970" cy="19716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8" name="Picture 4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3476625" y="4038600"/>
              <a:ext cx="831218" cy="435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9" name="Picture 4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4953000" y="4191000"/>
              <a:ext cx="831218" cy="2533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cxnSp>
        <p:nvCxnSpPr>
          <p:cNvPr id="22" name="Straight Arrow Connector 21"/>
          <p:cNvCxnSpPr/>
          <p:nvPr/>
        </p:nvCxnSpPr>
        <p:spPr>
          <a:xfrm rot="5400000" flipH="1" flipV="1">
            <a:off x="4475162" y="4656137"/>
            <a:ext cx="304799" cy="3176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5400000" flipH="1" flipV="1">
            <a:off x="6132512" y="4646612"/>
            <a:ext cx="304799" cy="3176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5400000" flipH="1" flipV="1">
            <a:off x="2827338" y="4646612"/>
            <a:ext cx="304799" cy="3176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6019800" y="1143000"/>
            <a:ext cx="114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99.7%</a:t>
            </a:r>
            <a:endParaRPr lang="en-US" sz="2800" dirty="0"/>
          </a:p>
        </p:txBody>
      </p:sp>
      <p:cxnSp>
        <p:nvCxnSpPr>
          <p:cNvPr id="28" name="Straight Arrow Connector 27"/>
          <p:cNvCxnSpPr/>
          <p:nvPr/>
        </p:nvCxnSpPr>
        <p:spPr>
          <a:xfrm rot="10800000" flipV="1">
            <a:off x="4648200" y="1447800"/>
            <a:ext cx="1295400" cy="1109990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124" name="Object 4"/>
          <p:cNvGraphicFramePr>
            <a:graphicFrameLocks noChangeAspect="1"/>
          </p:cNvGraphicFramePr>
          <p:nvPr/>
        </p:nvGraphicFramePr>
        <p:xfrm>
          <a:off x="2695575" y="4886325"/>
          <a:ext cx="708025" cy="333375"/>
        </p:xfrm>
        <a:graphic>
          <a:graphicData uri="http://schemas.openxmlformats.org/presentationml/2006/ole">
            <p:oleObj spid="_x0000_s5124" name="Equation" r:id="rId6" imgW="431640" imgH="203040" progId="Equation.DSMT4">
              <p:embed/>
            </p:oleObj>
          </a:graphicData>
        </a:graphic>
      </p:graphicFrame>
      <p:graphicFrame>
        <p:nvGraphicFramePr>
          <p:cNvPr id="5125" name="Object 5"/>
          <p:cNvGraphicFramePr>
            <a:graphicFrameLocks noChangeAspect="1"/>
          </p:cNvGraphicFramePr>
          <p:nvPr/>
        </p:nvGraphicFramePr>
        <p:xfrm>
          <a:off x="5997575" y="4876800"/>
          <a:ext cx="708025" cy="333375"/>
        </p:xfrm>
        <a:graphic>
          <a:graphicData uri="http://schemas.openxmlformats.org/presentationml/2006/ole">
            <p:oleObj spid="_x0000_s5125" name="Equation" r:id="rId7" imgW="431640" imgH="203040" progId="Equation.DSMT4">
              <p:embed/>
            </p:oleObj>
          </a:graphicData>
        </a:graphic>
      </p:graphicFrame>
      <p:graphicFrame>
        <p:nvGraphicFramePr>
          <p:cNvPr id="5126" name="Object 6"/>
          <p:cNvGraphicFramePr>
            <a:graphicFrameLocks noChangeAspect="1"/>
          </p:cNvGraphicFramePr>
          <p:nvPr/>
        </p:nvGraphicFramePr>
        <p:xfrm>
          <a:off x="4524375" y="4876800"/>
          <a:ext cx="292100" cy="333375"/>
        </p:xfrm>
        <a:graphic>
          <a:graphicData uri="http://schemas.openxmlformats.org/presentationml/2006/ole">
            <p:oleObj spid="_x0000_s5126" name="Equation" r:id="rId8" imgW="177480" imgH="203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9"/>
          <p:cNvGrpSpPr/>
          <p:nvPr/>
        </p:nvGrpSpPr>
        <p:grpSpPr>
          <a:xfrm>
            <a:off x="1357313" y="534911"/>
            <a:ext cx="6538912" cy="4132339"/>
            <a:chOff x="1309688" y="534911"/>
            <a:chExt cx="6538912" cy="4132339"/>
          </a:xfrm>
        </p:grpSpPr>
        <p:pic>
          <p:nvPicPr>
            <p:cNvPr id="4098" name="Picture 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309688" y="534911"/>
              <a:ext cx="6538912" cy="41323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4099" name="Picture 3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 flipH="1">
              <a:off x="4562464" y="597137"/>
              <a:ext cx="75995" cy="3904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4100" name="Picture 4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4038600" y="2209800"/>
              <a:ext cx="759970" cy="22719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7" name="Picture 4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4467225" y="2524125"/>
              <a:ext cx="759970" cy="19716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8" name="Picture 4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3476625" y="4038600"/>
              <a:ext cx="831218" cy="435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9" name="Picture 4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4953000" y="4191000"/>
              <a:ext cx="831218" cy="2533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cxnSp>
        <p:nvCxnSpPr>
          <p:cNvPr id="22" name="Straight Arrow Connector 21"/>
          <p:cNvCxnSpPr/>
          <p:nvPr/>
        </p:nvCxnSpPr>
        <p:spPr>
          <a:xfrm rot="5400000" flipH="1" flipV="1">
            <a:off x="4475162" y="4656137"/>
            <a:ext cx="304799" cy="3176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5400000" flipH="1" flipV="1">
            <a:off x="6132512" y="4646612"/>
            <a:ext cx="304799" cy="3176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5400000" flipH="1" flipV="1">
            <a:off x="2827338" y="4646612"/>
            <a:ext cx="304799" cy="3176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067425" y="1143000"/>
            <a:ext cx="129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49.85%</a:t>
            </a:r>
            <a:endParaRPr lang="en-US" sz="2800" dirty="0"/>
          </a:p>
        </p:txBody>
      </p:sp>
      <p:cxnSp>
        <p:nvCxnSpPr>
          <p:cNvPr id="17" name="Straight Arrow Connector 16"/>
          <p:cNvCxnSpPr/>
          <p:nvPr/>
        </p:nvCxnSpPr>
        <p:spPr>
          <a:xfrm rot="5400000">
            <a:off x="4943476" y="1447800"/>
            <a:ext cx="1152525" cy="1133475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 flipH="1" flipV="1">
            <a:off x="2681288" y="2538413"/>
            <a:ext cx="3914775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819275" y="1143000"/>
            <a:ext cx="129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49.85%</a:t>
            </a:r>
            <a:endParaRPr lang="en-US" sz="2800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3009901" y="1457326"/>
            <a:ext cx="1362074" cy="1162052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097" name="Object 1"/>
          <p:cNvGraphicFramePr>
            <a:graphicFrameLocks noChangeAspect="1"/>
          </p:cNvGraphicFramePr>
          <p:nvPr/>
        </p:nvGraphicFramePr>
        <p:xfrm>
          <a:off x="2695575" y="4886325"/>
          <a:ext cx="708025" cy="333375"/>
        </p:xfrm>
        <a:graphic>
          <a:graphicData uri="http://schemas.openxmlformats.org/presentationml/2006/ole">
            <p:oleObj spid="_x0000_s4097" name="Equation" r:id="rId6" imgW="431640" imgH="203040" progId="Equation.DSMT4">
              <p:embed/>
            </p:oleObj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5997575" y="4876800"/>
          <a:ext cx="708025" cy="333375"/>
        </p:xfrm>
        <a:graphic>
          <a:graphicData uri="http://schemas.openxmlformats.org/presentationml/2006/ole">
            <p:oleObj spid="_x0000_s4098" name="Equation" r:id="rId7" imgW="431640" imgH="203040" progId="Equation.DSMT4">
              <p:embed/>
            </p:oleObj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524375" y="4876800"/>
          <a:ext cx="292100" cy="333375"/>
        </p:xfrm>
        <a:graphic>
          <a:graphicData uri="http://schemas.openxmlformats.org/presentationml/2006/ole">
            <p:oleObj spid="_x0000_s4099" name="Equation" r:id="rId8" imgW="177480" imgH="203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609600"/>
            <a:ext cx="7772400" cy="56118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7" name="TextBox 26"/>
          <p:cNvSpPr txBox="1"/>
          <p:nvPr/>
        </p:nvSpPr>
        <p:spPr>
          <a:xfrm>
            <a:off x="6563410" y="5036515"/>
            <a:ext cx="7620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i="1" dirty="0" smtClean="0"/>
              <a:t>2.35</a:t>
            </a:r>
            <a:r>
              <a:rPr lang="en-US" i="1" dirty="0" smtClean="0"/>
              <a:t>%</a:t>
            </a:r>
            <a:endParaRPr lang="en-US" i="1" dirty="0"/>
          </a:p>
        </p:txBody>
      </p:sp>
      <p:sp>
        <p:nvSpPr>
          <p:cNvPr id="28" name="TextBox 27"/>
          <p:cNvSpPr txBox="1"/>
          <p:nvPr/>
        </p:nvSpPr>
        <p:spPr>
          <a:xfrm>
            <a:off x="7449920" y="5101135"/>
            <a:ext cx="7620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i="1" dirty="0" smtClean="0"/>
              <a:t>0.15%</a:t>
            </a:r>
            <a:endParaRPr lang="en-US" i="1" dirty="0"/>
          </a:p>
        </p:txBody>
      </p:sp>
      <p:sp>
        <p:nvSpPr>
          <p:cNvPr id="29" name="TextBox 28"/>
          <p:cNvSpPr txBox="1"/>
          <p:nvPr/>
        </p:nvSpPr>
        <p:spPr>
          <a:xfrm>
            <a:off x="1790015" y="5038725"/>
            <a:ext cx="7620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i="1" dirty="0" smtClean="0"/>
              <a:t>2.35</a:t>
            </a:r>
            <a:r>
              <a:rPr lang="en-US" i="1" dirty="0" smtClean="0"/>
              <a:t>%</a:t>
            </a:r>
            <a:endParaRPr lang="en-US" i="1" dirty="0"/>
          </a:p>
        </p:txBody>
      </p:sp>
      <p:sp>
        <p:nvSpPr>
          <p:cNvPr id="30" name="TextBox 29"/>
          <p:cNvSpPr txBox="1"/>
          <p:nvPr/>
        </p:nvSpPr>
        <p:spPr>
          <a:xfrm>
            <a:off x="842465" y="5073090"/>
            <a:ext cx="7620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i="1" dirty="0" smtClean="0"/>
              <a:t>0.15%</a:t>
            </a:r>
            <a:endParaRPr lang="en-US" i="1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6553200"/>
            <a:ext cx="8534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Source: Bowman, The Empirical Rule, </a:t>
            </a:r>
            <a:r>
              <a:rPr lang="en-US" sz="800" dirty="0" smtClean="0">
                <a:hlinkClick r:id="rId3"/>
              </a:rPr>
              <a:t>http://rchsbowman.wordpress.com/2008/09/16/statistics-notes-—-interpreting-standard-deviation-—-the-empirical-rule-68-95-997-rule/</a:t>
            </a:r>
            <a:r>
              <a:rPr lang="en-US" sz="800" dirty="0" smtClean="0"/>
              <a:t> , 4/26/09</a:t>
            </a:r>
            <a:endParaRPr lang="en-US" sz="800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5263242" y="5010150"/>
            <a:ext cx="228600" cy="1588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4302573" y="5007432"/>
            <a:ext cx="228600" cy="1588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257800" y="5010150"/>
            <a:ext cx="228600" cy="1588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6224590" y="5562600"/>
            <a:ext cx="228600" cy="1588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3352800" y="5562600"/>
            <a:ext cx="228600" cy="1588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2393153" y="5214942"/>
            <a:ext cx="228600" cy="1588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7177086" y="5208592"/>
            <a:ext cx="228600" cy="1588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8139114" y="5276848"/>
            <a:ext cx="609600" cy="4235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10800000">
            <a:off x="3581400" y="5010144"/>
            <a:ext cx="234877" cy="4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rot="10800000">
            <a:off x="2628904" y="5562600"/>
            <a:ext cx="234877" cy="4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rot="10800000">
            <a:off x="4557714" y="5010147"/>
            <a:ext cx="234877" cy="4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rot="10800000">
            <a:off x="5500694" y="5562600"/>
            <a:ext cx="234877" cy="4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rot="10800000">
            <a:off x="6455564" y="5210172"/>
            <a:ext cx="234877" cy="4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rot="10800000">
            <a:off x="355682" y="5257800"/>
            <a:ext cx="539678" cy="9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rot="10800000">
            <a:off x="1671638" y="5217323"/>
            <a:ext cx="234877" cy="4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3372</TotalTime>
  <Words>130</Words>
  <Application>Microsoft Office PowerPoint</Application>
  <PresentationFormat>On-screen Show (4:3)</PresentationFormat>
  <Paragraphs>25</Paragraphs>
  <Slides>10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Office Theme</vt:lpstr>
      <vt:lpstr>Equation</vt:lpstr>
      <vt:lpstr>Slide 1</vt:lpstr>
      <vt:lpstr>The 68%, 95%, or 99.7% Rule 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Nils Ahbel</dc:creator>
  <cp:lastModifiedBy>Nils Ahbel</cp:lastModifiedBy>
  <cp:revision>10</cp:revision>
  <dcterms:created xsi:type="dcterms:W3CDTF">2009-03-15T12:53:09Z</dcterms:created>
  <dcterms:modified xsi:type="dcterms:W3CDTF">2009-05-08T16:58:20Z</dcterms:modified>
</cp:coreProperties>
</file>